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537" r:id="rId3"/>
    <p:sldId id="526" r:id="rId4"/>
    <p:sldId id="527" r:id="rId5"/>
    <p:sldId id="530" r:id="rId6"/>
    <p:sldId id="531" r:id="rId7"/>
    <p:sldId id="532" r:id="rId8"/>
    <p:sldId id="533" r:id="rId9"/>
    <p:sldId id="529" r:id="rId10"/>
    <p:sldId id="528" r:id="rId11"/>
    <p:sldId id="505" r:id="rId12"/>
    <p:sldId id="536" r:id="rId13"/>
    <p:sldId id="534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516" r:id="rId23"/>
    <p:sldId id="517" r:id="rId24"/>
    <p:sldId id="518" r:id="rId25"/>
    <p:sldId id="521" r:id="rId26"/>
    <p:sldId id="520" r:id="rId27"/>
    <p:sldId id="522" r:id="rId28"/>
    <p:sldId id="523" r:id="rId29"/>
    <p:sldId id="524" r:id="rId30"/>
    <p:sldId id="535" r:id="rId31"/>
  </p:sldIdLst>
  <p:sldSz cx="9145588" cy="6840538"/>
  <p:notesSz cx="6858000" cy="9144000"/>
  <p:defaultTextStyle>
    <a:defPPr>
      <a:defRPr lang="ru-RU"/>
    </a:defPPr>
    <a:lvl1pPr marL="0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3637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67273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50910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34546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18183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01819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85456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69092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2A82C4B-AF0A-45F5-80CC-F3553FFA7DD1}">
          <p14:sldIdLst>
            <p14:sldId id="256"/>
          </p14:sldIdLst>
        </p14:section>
        <p14:section name="Аугментация данных" id="{B8C82043-5837-4260-B9BB-2299403182DB}">
          <p14:sldIdLst>
            <p14:sldId id="537"/>
            <p14:sldId id="526"/>
            <p14:sldId id="527"/>
            <p14:sldId id="530"/>
            <p14:sldId id="531"/>
            <p14:sldId id="532"/>
            <p14:sldId id="533"/>
            <p14:sldId id="529"/>
            <p14:sldId id="528"/>
          </p14:sldIdLst>
        </p14:section>
        <p14:section name="ResNet" id="{70FD14FC-1A47-4949-A76B-6224E8D01586}">
          <p14:sldIdLst>
            <p14:sldId id="505"/>
            <p14:sldId id="536"/>
            <p14:sldId id="534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</p14:sldIdLst>
        </p14:section>
        <p14:section name="Transfer learning" id="{87D827DC-8E83-439E-BA0F-D758A8F4110A}">
          <p14:sldIdLst>
            <p14:sldId id="516"/>
            <p14:sldId id="517"/>
            <p14:sldId id="518"/>
            <p14:sldId id="521"/>
            <p14:sldId id="520"/>
            <p14:sldId id="522"/>
            <p14:sldId id="523"/>
            <p14:sldId id="524"/>
          </p14:sldIdLst>
        </p14:section>
        <p14:section name="YOLO" id="{162D03C9-9795-417B-B403-AEE48AF45CAA}">
          <p14:sldIdLst>
            <p14:sldId id="5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3452" autoAdjust="0"/>
  </p:normalViewPr>
  <p:slideViewPr>
    <p:cSldViewPr snapToGrid="0">
      <p:cViewPr varScale="1">
        <p:scale>
          <a:sx n="74" d="100"/>
          <a:sy n="74" d="100"/>
        </p:scale>
        <p:origin x="1680" y="67"/>
      </p:cViewPr>
      <p:guideLst>
        <p:guide orient="horz" pos="2155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EC0BE305-0BA1-4883-A042-73B41FAE65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CF63D-91A8-4CC0-91D5-C87D8F1DFC29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44A594-E8CB-4B0A-BC1D-ED4BD84F90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46D6AB-06B2-4C1C-B08D-E9FAFD5C1F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ABD56-B648-46B5-83BC-B7951B734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293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00.85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29.72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6160-79D7-494A-95F5-9EAD0A48793D}" type="datetimeFigureOut">
              <a:rPr lang="ru-RU" smtClean="0"/>
              <a:t>16.04.2022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0" y="1143000"/>
            <a:ext cx="4127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31EDB-FA27-422B-95D0-0B4F0FEEB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60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3637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727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5091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3454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1818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01819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8545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69092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31EDB-FA27-422B-95D0-0B4F0FEEB43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931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BD269-D64B-4B80-9EE0-CA705938C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199" y="1119505"/>
            <a:ext cx="6859191" cy="238152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1B6DF8-481B-4BC4-8168-436B83229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199" y="3592866"/>
            <a:ext cx="6859191" cy="1651546"/>
          </a:xfrm>
        </p:spPr>
        <p:txBody>
          <a:bodyPr/>
          <a:lstStyle>
            <a:lvl1pPr marL="0" indent="0" algn="ctr">
              <a:buNone/>
              <a:defRPr sz="2000"/>
            </a:lvl1pPr>
            <a:lvl2pPr marL="383637" indent="0" algn="ctr">
              <a:buNone/>
              <a:defRPr sz="1700"/>
            </a:lvl2pPr>
            <a:lvl3pPr marL="767273" indent="0" algn="ctr">
              <a:buNone/>
              <a:defRPr sz="1500"/>
            </a:lvl3pPr>
            <a:lvl4pPr marL="1150910" indent="0" algn="ctr">
              <a:buNone/>
              <a:defRPr sz="1300"/>
            </a:lvl4pPr>
            <a:lvl5pPr marL="1534546" indent="0" algn="ctr">
              <a:buNone/>
              <a:defRPr sz="1300"/>
            </a:lvl5pPr>
            <a:lvl6pPr marL="1918183" indent="0" algn="ctr">
              <a:buNone/>
              <a:defRPr sz="1300"/>
            </a:lvl6pPr>
            <a:lvl7pPr marL="2301819" indent="0" algn="ctr">
              <a:buNone/>
              <a:defRPr sz="1300"/>
            </a:lvl7pPr>
            <a:lvl8pPr marL="2685456" indent="0" algn="ctr">
              <a:buNone/>
              <a:defRPr sz="1300"/>
            </a:lvl8pPr>
            <a:lvl9pPr marL="3069092" indent="0" algn="ctr">
              <a:buNone/>
              <a:defRPr sz="13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FB7368-CCA0-41EC-AB38-A8BC147D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651C-A03D-483A-AD31-FFB9A9E60656}" type="datetime1">
              <a:rPr lang="ru-RU" smtClean="0"/>
              <a:t>16.04.2022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000025-F268-48F9-BEBD-D700930C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D1C13F-7EDA-460C-8824-E8E995B8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569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DEFA68-2996-4D9B-8537-D2ECEFC8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1DD7D7-45F8-4718-B7B4-1E7DF5C29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8BAAE7-2B6E-4B82-BAE4-68169259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C9F4-7AC2-4BD8-B778-8544D7F330C3}" type="datetime1">
              <a:rPr lang="ru-RU" smtClean="0"/>
              <a:t>16.04.2022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170774-F656-4713-9892-B2942A60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118CF0-1E44-4C21-B811-97506BFA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90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1C7FD10-8038-4C3F-8839-C6841F424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4812" y="364195"/>
            <a:ext cx="1972017" cy="579704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982893-E29A-4975-9F29-18E142F2F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759" y="364195"/>
            <a:ext cx="5801732" cy="579704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1CF8C5-2AB5-4500-9D47-C50E3123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6CB3-568E-47AE-B665-AD55DBA71C55}" type="datetime1">
              <a:rPr lang="ru-RU" smtClean="0"/>
              <a:t>16.04.2022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A9C9F2-D440-4764-82DD-289CDA36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FE100F-A583-44C4-A335-FAE839E5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19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9FD25-9CE4-4FDD-A301-70AC797B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44A9A-9BF7-473C-B1E8-A3B43AC89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8CC26B-53AE-40EE-A85C-2EC9194E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B06DDE-E143-4868-A50B-28FE5874951D}" type="datetime1">
              <a:rPr lang="ru-RU" smtClean="0"/>
              <a:t>16.04.2022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D13E96-36D8-4AF1-976D-07856922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AE184D-9A85-488E-9031-0F28ABC9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3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4A26D-F1D2-4A87-9EDD-EC14671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6" y="1705385"/>
            <a:ext cx="7888070" cy="2845473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4188FD-427F-4C60-8ABE-E13866943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996" y="4577778"/>
            <a:ext cx="7888070" cy="14963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363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7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5091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345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1818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30181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8545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6909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E1854A-2460-4697-9C9E-CC914E4A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5229" y="6267742"/>
            <a:ext cx="606453" cy="364195"/>
          </a:xfrm>
        </p:spPr>
        <p:txBody>
          <a:bodyPr/>
          <a:lstStyle>
            <a:lvl1pPr algn="l"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9D7BF6-3F62-4889-97F0-07DE7A19119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16" y="6165988"/>
            <a:ext cx="1941314" cy="4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2E2D0-EC5C-4BA3-B5BB-71296C9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FA13B-BF90-4CA6-8F75-6DCE08C21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59" y="1820976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7EDCB3-2727-418A-9C86-443499D91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954" y="1820976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341AF8-DECE-4176-912C-A75A175C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A4EB-9863-4FCB-B323-57E061AF94B9}" type="datetime1">
              <a:rPr lang="ru-RU" smtClean="0"/>
              <a:t>16.04.2022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8EDDB9-60A4-47F2-966C-0195B6954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4FF62C-3CFA-47D0-9D21-463A0BB1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926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24B19-6C0B-4720-A3D8-F60D9C8C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0" y="364196"/>
            <a:ext cx="7888070" cy="132218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8C2CC8-966D-4092-9BAA-8404CB53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951" y="1676882"/>
            <a:ext cx="3869012" cy="8218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3637" indent="0">
              <a:buNone/>
              <a:defRPr sz="1700" b="1"/>
            </a:lvl2pPr>
            <a:lvl3pPr marL="767273" indent="0">
              <a:buNone/>
              <a:defRPr sz="1500" b="1"/>
            </a:lvl3pPr>
            <a:lvl4pPr marL="1150910" indent="0">
              <a:buNone/>
              <a:defRPr sz="1300" b="1"/>
            </a:lvl4pPr>
            <a:lvl5pPr marL="1534546" indent="0">
              <a:buNone/>
              <a:defRPr sz="1300" b="1"/>
            </a:lvl5pPr>
            <a:lvl6pPr marL="1918183" indent="0">
              <a:buNone/>
              <a:defRPr sz="1300" b="1"/>
            </a:lvl6pPr>
            <a:lvl7pPr marL="2301819" indent="0">
              <a:buNone/>
              <a:defRPr sz="1300" b="1"/>
            </a:lvl7pPr>
            <a:lvl8pPr marL="2685456" indent="0">
              <a:buNone/>
              <a:defRPr sz="1300" b="1"/>
            </a:lvl8pPr>
            <a:lvl9pPr marL="3069092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131348-ECF7-4EF2-9827-181DEA199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51" y="2498697"/>
            <a:ext cx="3869012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8BCD4D-229F-46D7-B858-4112B1796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954" y="1676882"/>
            <a:ext cx="3888066" cy="8218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3637" indent="0">
              <a:buNone/>
              <a:defRPr sz="1700" b="1"/>
            </a:lvl2pPr>
            <a:lvl3pPr marL="767273" indent="0">
              <a:buNone/>
              <a:defRPr sz="1500" b="1"/>
            </a:lvl3pPr>
            <a:lvl4pPr marL="1150910" indent="0">
              <a:buNone/>
              <a:defRPr sz="1300" b="1"/>
            </a:lvl4pPr>
            <a:lvl5pPr marL="1534546" indent="0">
              <a:buNone/>
              <a:defRPr sz="1300" b="1"/>
            </a:lvl5pPr>
            <a:lvl6pPr marL="1918183" indent="0">
              <a:buNone/>
              <a:defRPr sz="1300" b="1"/>
            </a:lvl6pPr>
            <a:lvl7pPr marL="2301819" indent="0">
              <a:buNone/>
              <a:defRPr sz="1300" b="1"/>
            </a:lvl7pPr>
            <a:lvl8pPr marL="2685456" indent="0">
              <a:buNone/>
              <a:defRPr sz="1300" b="1"/>
            </a:lvl8pPr>
            <a:lvl9pPr marL="3069092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5B1D48-EA62-4709-9923-B3B07EEE5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954" y="2498697"/>
            <a:ext cx="3888066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B88097-F08C-4C70-A4FC-DF2DC4F2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3F30-1746-4E27-BD7E-CAC5D8B8E376}" type="datetime1">
              <a:rPr lang="ru-RU" smtClean="0"/>
              <a:t>16.04.2022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76F34F-5C04-4A33-ADFC-40FBB262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2FE4051-7EE1-4FD0-AC8B-688AD3D0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07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F85B5-DB4A-433F-B451-1F96E9D2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66C6E8-3F24-4FB4-8043-4268D9D2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DE716-9155-4F53-9A9F-155A557D8E17}" type="datetime1">
              <a:rPr lang="ru-RU" smtClean="0"/>
              <a:t>16.04.2022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CA973D-19D5-4CEF-84C9-DAF847A4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B6E7A-1053-4975-A74B-F65EB921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1897FB78-A72D-44C9-8409-41F6B78B4D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70797" y="1757638"/>
            <a:ext cx="685919" cy="91207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3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B24601-045C-4C67-83DC-48A5D7DC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73DD-91CD-44C6-9B1E-07AB72EADE6C}" type="datetime1">
              <a:rPr lang="ru-RU" smtClean="0"/>
              <a:t>16.04.2022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746693-0D9D-433A-BDC6-FCEE4D7C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966D0A-D8D1-4795-8FDA-C6FD223C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61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0F581-4CC2-4AFC-BD34-3068A5AD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E1E1DF-744B-4173-ADF8-D595D10B6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66" y="984911"/>
            <a:ext cx="4629954" cy="4861216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77EC8F-79D9-47CD-A1B2-E46028F5C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2161"/>
            <a:ext cx="2949690" cy="3801883"/>
          </a:xfrm>
        </p:spPr>
        <p:txBody>
          <a:bodyPr/>
          <a:lstStyle>
            <a:lvl1pPr marL="0" indent="0">
              <a:buNone/>
              <a:defRPr sz="1300"/>
            </a:lvl1pPr>
            <a:lvl2pPr marL="383637" indent="0">
              <a:buNone/>
              <a:defRPr sz="1200"/>
            </a:lvl2pPr>
            <a:lvl3pPr marL="767273" indent="0">
              <a:buNone/>
              <a:defRPr sz="1000"/>
            </a:lvl3pPr>
            <a:lvl4pPr marL="1150910" indent="0">
              <a:buNone/>
              <a:defRPr sz="800"/>
            </a:lvl4pPr>
            <a:lvl5pPr marL="1534546" indent="0">
              <a:buNone/>
              <a:defRPr sz="800"/>
            </a:lvl5pPr>
            <a:lvl6pPr marL="1918183" indent="0">
              <a:buNone/>
              <a:defRPr sz="800"/>
            </a:lvl6pPr>
            <a:lvl7pPr marL="2301819" indent="0">
              <a:buNone/>
              <a:defRPr sz="800"/>
            </a:lvl7pPr>
            <a:lvl8pPr marL="2685456" indent="0">
              <a:buNone/>
              <a:defRPr sz="800"/>
            </a:lvl8pPr>
            <a:lvl9pPr marL="3069092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4E4BFB-4A9A-4BB6-9C21-47D43253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1A7D-8409-45F1-8ED7-153B2E9D050F}" type="datetime1">
              <a:rPr lang="ru-RU" smtClean="0"/>
              <a:t>16.04.2022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2DCF0B-FD82-4F2D-9E58-0AF4F8E2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367F9F-5F9D-40B5-9A64-673EE8B8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35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943A2-37B1-44B6-88DF-8678DF2A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47A807-2A88-4DEC-A7D8-96280DE2F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66" y="984911"/>
            <a:ext cx="4629954" cy="4861216"/>
          </a:xfrm>
        </p:spPr>
        <p:txBody>
          <a:bodyPr/>
          <a:lstStyle>
            <a:lvl1pPr marL="0" indent="0">
              <a:buNone/>
              <a:defRPr sz="2700"/>
            </a:lvl1pPr>
            <a:lvl2pPr marL="383637" indent="0">
              <a:buNone/>
              <a:defRPr sz="2300"/>
            </a:lvl2pPr>
            <a:lvl3pPr marL="767273" indent="0">
              <a:buNone/>
              <a:defRPr sz="2000"/>
            </a:lvl3pPr>
            <a:lvl4pPr marL="1150910" indent="0">
              <a:buNone/>
              <a:defRPr sz="1700"/>
            </a:lvl4pPr>
            <a:lvl5pPr marL="1534546" indent="0">
              <a:buNone/>
              <a:defRPr sz="1700"/>
            </a:lvl5pPr>
            <a:lvl6pPr marL="1918183" indent="0">
              <a:buNone/>
              <a:defRPr sz="1700"/>
            </a:lvl6pPr>
            <a:lvl7pPr marL="2301819" indent="0">
              <a:buNone/>
              <a:defRPr sz="1700"/>
            </a:lvl7pPr>
            <a:lvl8pPr marL="2685456" indent="0">
              <a:buNone/>
              <a:defRPr sz="1700"/>
            </a:lvl8pPr>
            <a:lvl9pPr marL="3069092" indent="0">
              <a:buNone/>
              <a:defRPr sz="17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04ABA8-B9F3-42E5-92CB-E95278F8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2161"/>
            <a:ext cx="2949690" cy="3801883"/>
          </a:xfrm>
        </p:spPr>
        <p:txBody>
          <a:bodyPr/>
          <a:lstStyle>
            <a:lvl1pPr marL="0" indent="0">
              <a:buNone/>
              <a:defRPr sz="1300"/>
            </a:lvl1pPr>
            <a:lvl2pPr marL="383637" indent="0">
              <a:buNone/>
              <a:defRPr sz="1200"/>
            </a:lvl2pPr>
            <a:lvl3pPr marL="767273" indent="0">
              <a:buNone/>
              <a:defRPr sz="1000"/>
            </a:lvl3pPr>
            <a:lvl4pPr marL="1150910" indent="0">
              <a:buNone/>
              <a:defRPr sz="800"/>
            </a:lvl4pPr>
            <a:lvl5pPr marL="1534546" indent="0">
              <a:buNone/>
              <a:defRPr sz="800"/>
            </a:lvl5pPr>
            <a:lvl6pPr marL="1918183" indent="0">
              <a:buNone/>
              <a:defRPr sz="800"/>
            </a:lvl6pPr>
            <a:lvl7pPr marL="2301819" indent="0">
              <a:buNone/>
              <a:defRPr sz="800"/>
            </a:lvl7pPr>
            <a:lvl8pPr marL="2685456" indent="0">
              <a:buNone/>
              <a:defRPr sz="800"/>
            </a:lvl8pPr>
            <a:lvl9pPr marL="3069092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39F4BB-8932-46E3-A304-9ABE2E07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FD68-1D9B-47CC-8E1F-9EFA7E2FCDE8}" type="datetime1">
              <a:rPr lang="ru-RU" smtClean="0"/>
              <a:t>16.04.2022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A49D74-0FF2-41F1-A3D4-DC37FC37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517693-380D-432A-82CF-9F685037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631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00D97-69B9-4E7D-93F9-43C5A5B6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59" y="364196"/>
            <a:ext cx="7888070" cy="1322188"/>
          </a:xfrm>
          <a:prstGeom prst="rect">
            <a:avLst/>
          </a:prstGeom>
        </p:spPr>
        <p:txBody>
          <a:bodyPr vert="horz" lIns="76727" tIns="38364" rIns="76727" bIns="38364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A083F3-3ADC-4461-AABC-FACC7D7DA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59" y="1820976"/>
            <a:ext cx="7888070" cy="4340259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013C21-0F0D-489C-BB8E-4ADB08095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759" y="6340166"/>
            <a:ext cx="2057757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93356-57D6-4C54-91C6-311A230C5506}" type="datetime1">
              <a:rPr lang="ru-RU" smtClean="0"/>
              <a:t>16.04.2022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2419E3-E46A-48EA-A66F-F84AD7C9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9476" y="6340166"/>
            <a:ext cx="3086636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7573DD-6781-4363-9F1C-9E22E2C25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9072" y="6340166"/>
            <a:ext cx="2057757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9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767273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818" indent="-191818" algn="l" defTabSz="767273" rtl="0" eaLnBrk="1" latinLnBrk="0" hangingPunct="1">
        <a:lnSpc>
          <a:spcPct val="90000"/>
        </a:lnSpc>
        <a:spcBef>
          <a:spcPts val="839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455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9091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2728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26364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10001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93637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7274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60910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637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273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0910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4546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8183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1819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5456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9092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2.jpe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EBA7E-19FE-8641-BC76-8789D30E7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" y="0"/>
            <a:ext cx="9120717" cy="68405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9584ED7-4563-4E68-BF75-78BB195FF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7" y="691455"/>
            <a:ext cx="7079362" cy="4706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3302" cy="6840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27" tIns="38364" rIns="76727" bIns="383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1218E-3040-4EE9-B5FF-5B1E40430C75}"/>
              </a:ext>
            </a:extLst>
          </p:cNvPr>
          <p:cNvSpPr txBox="1"/>
          <p:nvPr/>
        </p:nvSpPr>
        <p:spPr>
          <a:xfrm>
            <a:off x="956618" y="3556328"/>
            <a:ext cx="5707739" cy="1708693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r>
              <a:rPr lang="ru-RU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Тема </a:t>
            </a:r>
            <a:r>
              <a:rPr lang="ru-RU"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2.1.</a:t>
            </a:r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Корпоративное обучение на базе 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Образовательного центра МГТУ им. Н. Э. Баумана </a:t>
            </a:r>
          </a:p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 управлением МИЦ «Композиты России»</a:t>
            </a:r>
          </a:p>
          <a:p>
            <a:r>
              <a:rPr lang="ru-RU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Докладчик: Пересунько П.В. — ст. преподаватель МГТУ им. Н. Э. Баумана</a:t>
            </a:r>
          </a:p>
          <a:p>
            <a:endParaRPr lang="ru-RU" sz="2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EA40C6B-8D25-44DF-BF09-D5C3F353DE4B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EA40C6B-8D25-44DF-BF09-D5C3F353DE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337" y="-31329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000A511-BE91-468F-99FC-0A9954F9F36D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000A511-BE91-468F-99FC-0A9954F9F3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2857" y="-275797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54" y="630991"/>
            <a:ext cx="3522006" cy="81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69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10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 flipH="1">
            <a:off x="623474" y="475299"/>
            <a:ext cx="522" cy="7992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474" y="1274578"/>
            <a:ext cx="34095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60562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Какие еще варианты могут быть</a:t>
            </a:r>
          </a:p>
        </p:txBody>
      </p:sp>
      <p:sp>
        <p:nvSpPr>
          <p:cNvPr id="10" name="Google Shape;159;p27">
            <a:extLst>
              <a:ext uri="{FF2B5EF4-FFF2-40B4-BE49-F238E27FC236}">
                <a16:creationId xmlns:a16="http://schemas.microsoft.com/office/drawing/2014/main" id="{F842FB6A-4582-4775-851B-591FEBF9E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4730" y="1724892"/>
            <a:ext cx="8485224" cy="1183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 тех местах, где маска = 1 (белый цвет), на исходном изображении изменялись значения hue и saturation (</a:t>
            </a:r>
            <a:r>
              <a:rPr lang="ru" i="1" dirty="0"/>
              <a:t>imgaug. AddToHueAndSaturation</a:t>
            </a:r>
            <a:r>
              <a:rPr lang="ru" dirty="0"/>
              <a:t>).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" name="Google Shape;160;p27">
            <a:extLst>
              <a:ext uri="{FF2B5EF4-FFF2-40B4-BE49-F238E27FC236}">
                <a16:creationId xmlns:a16="http://schemas.microsoft.com/office/drawing/2014/main" id="{DE798AC5-354A-43CB-B178-47DA7C5F62F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6066" t="15360" r="18833" b="10218"/>
          <a:stretch/>
        </p:blipFill>
        <p:spPr>
          <a:xfrm>
            <a:off x="6185135" y="3080982"/>
            <a:ext cx="2654419" cy="249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61;p27">
            <a:extLst>
              <a:ext uri="{FF2B5EF4-FFF2-40B4-BE49-F238E27FC236}">
                <a16:creationId xmlns:a16="http://schemas.microsoft.com/office/drawing/2014/main" id="{2CB2D9F3-A63F-4A5B-BF02-A4CFB7B6AF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t="14810" r="18141" b="10762"/>
          <a:stretch/>
        </p:blipFill>
        <p:spPr>
          <a:xfrm>
            <a:off x="3299379" y="3056052"/>
            <a:ext cx="2716410" cy="249174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2;p27">
            <a:extLst>
              <a:ext uri="{FF2B5EF4-FFF2-40B4-BE49-F238E27FC236}">
                <a16:creationId xmlns:a16="http://schemas.microsoft.com/office/drawing/2014/main" id="{B4712FA8-E301-465B-92DA-47E8CF8AFF5A}"/>
              </a:ext>
            </a:extLst>
          </p:cNvPr>
          <p:cNvSpPr txBox="1"/>
          <p:nvPr/>
        </p:nvSpPr>
        <p:spPr>
          <a:xfrm>
            <a:off x="355254" y="2908652"/>
            <a:ext cx="2775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800" dirty="0">
                <a:solidFill>
                  <a:schemeClr val="dk2"/>
                </a:solidFill>
              </a:rPr>
              <a:t>При генерации очередного примера выбирается один из 5 вариантов изменения цвета. 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707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11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 flipH="1">
            <a:off x="623474" y="475299"/>
            <a:ext cx="522" cy="7992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474" y="1274578"/>
            <a:ext cx="34095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60562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 16</a:t>
            </a:r>
            <a:endParaRPr lang="ru-RU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1517075"/>
            <a:ext cx="293826" cy="4218705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An overview of VGG16 and NiN models | by Khuyen Le | MLearning.ai | Medium">
            <a:extLst>
              <a:ext uri="{FF2B5EF4-FFF2-40B4-BE49-F238E27FC236}">
                <a16:creationId xmlns:a16="http://schemas.microsoft.com/office/drawing/2014/main" id="{1690CBE6-CD87-4AD4-991B-174102A71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55" y="1576894"/>
            <a:ext cx="6268689" cy="398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45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12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Перейдем к коду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0201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13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 flipH="1">
            <a:off x="623474" y="475299"/>
            <a:ext cx="522" cy="7992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474" y="1274578"/>
            <a:ext cx="34095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60562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Очень глубокие сети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1517075"/>
            <a:ext cx="293826" cy="4218705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770387" y="1573197"/>
            <a:ext cx="620586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Увеличение количество слоев дает возможность обучать более глубокие зависимости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Слишком большое количество слоев ухудшает качество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8DF918C-1947-410A-BF32-45A437C0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7" y="3317502"/>
            <a:ext cx="7260575" cy="26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4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14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Остаточные связи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C121A8-DC56-40F5-99BC-CE3E4693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7" y="2084128"/>
            <a:ext cx="5856111" cy="33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2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15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дают соединения быстрого доступа?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Легче оптимизировать</a:t>
            </a:r>
          </a:p>
          <a:p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Можно повысить точность благодаря увеличения глубины</a:t>
            </a:r>
          </a:p>
        </p:txBody>
      </p:sp>
    </p:spTree>
    <p:extLst>
      <p:ext uri="{BB962C8B-B14F-4D97-AF65-F5344CB8AC3E}">
        <p14:creationId xmlns:p14="http://schemas.microsoft.com/office/powerpoint/2010/main" val="4167188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15A528-46A2-4BBF-8685-6B645FDD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787" y="0"/>
            <a:ext cx="3012014" cy="684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42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17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A57D74-EFF9-4CB4-A2E3-A8C31C604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80" y="0"/>
            <a:ext cx="8917889" cy="60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2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18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Переход на другую глубину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0FDF1E-1D8D-4D68-896C-FC4B58CB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716"/>
            <a:ext cx="9145588" cy="40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2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19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Результаты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Чем больше слоев, тем выше точность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2178E0-E883-41E0-B632-61ADD2E45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21" y="2792416"/>
            <a:ext cx="8342025" cy="28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4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 примером классификации…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1D2FF2D-3A4C-4C55-84CC-523F9B8B4D9D}"/>
              </a:ext>
            </a:extLst>
          </p:cNvPr>
          <p:cNvGrpSpPr/>
          <p:nvPr/>
        </p:nvGrpSpPr>
        <p:grpSpPr>
          <a:xfrm>
            <a:off x="623996" y="2036080"/>
            <a:ext cx="106265" cy="397181"/>
            <a:chOff x="803562" y="2359760"/>
            <a:chExt cx="1777545" cy="1236878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805754" y="2359760"/>
              <a:ext cx="0" cy="123687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803562" y="2379690"/>
              <a:ext cx="177754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803562" y="3589334"/>
              <a:ext cx="1777545" cy="730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623996" y="2033151"/>
            <a:ext cx="6935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Flatten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– слой, преобразующий 2D-данные в 1D-данные</a:t>
            </a:r>
          </a:p>
        </p:txBody>
      </p:sp>
      <p:pic>
        <p:nvPicPr>
          <p:cNvPr id="2050" name="Picture 2" descr="The Flatten block reshapes the input into a 1-dimensional vector.">
            <a:extLst>
              <a:ext uri="{FF2B5EF4-FFF2-40B4-BE49-F238E27FC236}">
                <a16:creationId xmlns:a16="http://schemas.microsoft.com/office/drawing/2014/main" id="{9FE0037F-E036-4CCC-B63C-DCCED1FCD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9" y="2749555"/>
            <a:ext cx="5721668" cy="321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683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20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Результаты на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ImageNet</a:t>
            </a:r>
            <a:endParaRPr lang="ru-RU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417B5F-DFBE-47DC-9F2B-8B07FD60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7" y="2102031"/>
            <a:ext cx="5403269" cy="35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13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21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Рассмотрим более глубоко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Перейдем </a:t>
            </a:r>
            <a:r>
              <a:rPr lang="ru-RU" sz="2000">
                <a:latin typeface="Arial" panose="020B0604020202020204" pitchFamily="34" charset="0"/>
                <a:cs typeface="Arial" panose="020B0604020202020204" pitchFamily="34" charset="0"/>
              </a:rPr>
              <a:t>к коду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640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22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Перенос обучения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A60978-6DAF-474D-BD05-A781F910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3" y="2221759"/>
            <a:ext cx="7662005" cy="33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21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23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Идея переноса обучения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Модель обучается на похожей задачи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обучении есть много данных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Используем обученную модель на других данных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796BB0-369B-4C8A-B314-630337397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0" y="3420269"/>
            <a:ext cx="48387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6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24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Перенос выделения признаков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B0682F-C708-451E-819E-CD9AFE33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7" y="2285591"/>
            <a:ext cx="66008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16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25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видит нейронная сеть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694656-98EC-4541-A577-96653825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20" y="2082497"/>
            <a:ext cx="6837635" cy="34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60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26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Помогает ли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learning?</a:t>
            </a:r>
            <a:endParaRPr lang="ru-RU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Как можно заметить, почти всегда качество выше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8462CD1-5242-4D32-8075-9ED81965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00" y="2799888"/>
            <a:ext cx="7296006" cy="305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562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27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Заморозка и настройка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F149F4-A845-4E6D-AE0E-CBD4A20F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95" y="2088572"/>
            <a:ext cx="3745397" cy="360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4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28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Выводы по </a:t>
            </a:r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  <a:endParaRPr lang="ru-RU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pic>
        <p:nvPicPr>
          <p:cNvPr id="12290" name="Picture 2" descr="Three ways in which transfer might improve learning">
            <a:extLst>
              <a:ext uri="{FF2B5EF4-FFF2-40B4-BE49-F238E27FC236}">
                <a16:creationId xmlns:a16="http://schemas.microsoft.com/office/drawing/2014/main" id="{0AC6182C-0C39-4172-B4EF-7DB9EFA01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87" y="2051399"/>
            <a:ext cx="7115983" cy="351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82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29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Перейдем к коду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786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3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 flipH="1">
            <a:off x="623474" y="475299"/>
            <a:ext cx="522" cy="7992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474" y="1274578"/>
            <a:ext cx="34095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60562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 изображения</a:t>
            </a:r>
          </a:p>
        </p:txBody>
      </p:sp>
      <p:pic>
        <p:nvPicPr>
          <p:cNvPr id="13" name="Picture 2" descr="Feathered Friend, taken by AndYaDontStop.">
            <a:extLst>
              <a:ext uri="{FF2B5EF4-FFF2-40B4-BE49-F238E27FC236}">
                <a16:creationId xmlns:a16="http://schemas.microsoft.com/office/drawing/2014/main" id="{B939E7BE-727D-48A4-9AD9-D508F616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63" y="1870923"/>
            <a:ext cx="60960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330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30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0" cy="12668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996" y="1742173"/>
            <a:ext cx="34089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1037966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YOLO</a:t>
            </a:r>
            <a:endParaRPr lang="ru-RU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98D8921-10E0-47DE-95FF-282AE79E0A6C}"/>
              </a:ext>
            </a:extLst>
          </p:cNvPr>
          <p:cNvGrpSpPr/>
          <p:nvPr/>
        </p:nvGrpSpPr>
        <p:grpSpPr>
          <a:xfrm>
            <a:off x="623474" y="2036080"/>
            <a:ext cx="293826" cy="3699700"/>
            <a:chOff x="436436" y="2036080"/>
            <a:chExt cx="293826" cy="3699700"/>
          </a:xfrm>
        </p:grpSpPr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721CFAD2-F2DD-45EA-80EE-16F8506EE4CE}"/>
                </a:ext>
              </a:extLst>
            </p:cNvPr>
            <p:cNvCxnSpPr>
              <a:cxnSpLocks/>
            </p:cNvCxnSpPr>
            <p:nvPr/>
          </p:nvCxnSpPr>
          <p:spPr>
            <a:xfrm>
              <a:off x="436798" y="2036080"/>
              <a:ext cx="0" cy="36997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6C64FC12-B5A0-487B-9FC0-3641E3847F69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2043739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41C8776B-93F4-449C-9106-DEC073CFCD37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6" y="5724324"/>
              <a:ext cx="29382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94D0932-FA12-4F38-A6E0-67F90EDF5405}"/>
              </a:ext>
            </a:extLst>
          </p:cNvPr>
          <p:cNvSpPr txBox="1"/>
          <p:nvPr/>
        </p:nvSpPr>
        <p:spPr>
          <a:xfrm>
            <a:off x="803563" y="2221759"/>
            <a:ext cx="6205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B5D8BC-96DC-443D-BE0A-20995EBE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55" y="2036080"/>
            <a:ext cx="5715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191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4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 flipH="1">
            <a:off x="623474" y="475299"/>
            <a:ext cx="522" cy="7992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474" y="1274578"/>
            <a:ext cx="34095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60562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Сдвиг</a:t>
            </a:r>
          </a:p>
        </p:txBody>
      </p:sp>
      <p:pic>
        <p:nvPicPr>
          <p:cNvPr id="8" name="Picture 2" descr="Plot of Augmented Generated With a Random Horizontal Shift">
            <a:extLst>
              <a:ext uri="{FF2B5EF4-FFF2-40B4-BE49-F238E27FC236}">
                <a16:creationId xmlns:a16="http://schemas.microsoft.com/office/drawing/2014/main" id="{D429BCD1-C18A-4A34-88A9-BFDB20433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3" y="1049484"/>
            <a:ext cx="6757853" cy="506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235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5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 flipH="1">
            <a:off x="623474" y="475299"/>
            <a:ext cx="522" cy="7992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474" y="1274578"/>
            <a:ext cx="34095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60562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Сдвиг</a:t>
            </a:r>
          </a:p>
        </p:txBody>
      </p:sp>
      <p:pic>
        <p:nvPicPr>
          <p:cNvPr id="10" name="Picture 2" descr="Plot of Augmented Images With a Random Vertical Shift">
            <a:extLst>
              <a:ext uri="{FF2B5EF4-FFF2-40B4-BE49-F238E27FC236}">
                <a16:creationId xmlns:a16="http://schemas.microsoft.com/office/drawing/2014/main" id="{A03F0102-9056-4F89-9351-87F0ECC8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9" y="1101395"/>
            <a:ext cx="6934400" cy="520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76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6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 flipH="1">
            <a:off x="623474" y="475299"/>
            <a:ext cx="522" cy="7992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474" y="1274578"/>
            <a:ext cx="34095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60562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Зеркальное отображение</a:t>
            </a:r>
          </a:p>
        </p:txBody>
      </p:sp>
      <p:pic>
        <p:nvPicPr>
          <p:cNvPr id="8" name="Picture 2" descr="Plot of Augmented Images With a Random Horizontal Flip">
            <a:extLst>
              <a:ext uri="{FF2B5EF4-FFF2-40B4-BE49-F238E27FC236}">
                <a16:creationId xmlns:a16="http://schemas.microsoft.com/office/drawing/2014/main" id="{4DA8B025-D790-4C39-9250-874CEC85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8" y="1316578"/>
            <a:ext cx="6834377" cy="512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390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7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 flipH="1">
            <a:off x="623474" y="475299"/>
            <a:ext cx="522" cy="7992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474" y="1274578"/>
            <a:ext cx="34095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60562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Вращение</a:t>
            </a:r>
          </a:p>
        </p:txBody>
      </p:sp>
      <p:pic>
        <p:nvPicPr>
          <p:cNvPr id="10" name="Picture 2" descr="Plot of Images Generated With a Random Rotation Augmentation">
            <a:extLst>
              <a:ext uri="{FF2B5EF4-FFF2-40B4-BE49-F238E27FC236}">
                <a16:creationId xmlns:a16="http://schemas.microsoft.com/office/drawing/2014/main" id="{4292CA68-FAFB-4501-AC7E-FE20F9E79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9" y="1029318"/>
            <a:ext cx="6883466" cy="516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01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8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 flipH="1">
            <a:off x="623474" y="475299"/>
            <a:ext cx="522" cy="7992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474" y="1274578"/>
            <a:ext cx="34095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60562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Вращение</a:t>
            </a:r>
          </a:p>
        </p:txBody>
      </p:sp>
      <p:pic>
        <p:nvPicPr>
          <p:cNvPr id="8" name="Picture 2" descr="Plot of Images Generated With a Random Brightness Augmentation">
            <a:extLst>
              <a:ext uri="{FF2B5EF4-FFF2-40B4-BE49-F238E27FC236}">
                <a16:creationId xmlns:a16="http://schemas.microsoft.com/office/drawing/2014/main" id="{A4AF52BF-988C-4650-9C8E-EA63BF6EA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29" y="1049485"/>
            <a:ext cx="6884804" cy="516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641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9</a:t>
            </a:fld>
            <a:endParaRPr lang="ru-RU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1D53EB4-0231-4FD7-8AEE-66B5FAFEB637}"/>
              </a:ext>
            </a:extLst>
          </p:cNvPr>
          <p:cNvCxnSpPr>
            <a:cxnSpLocks/>
          </p:cNvCxnSpPr>
          <p:nvPr/>
        </p:nvCxnSpPr>
        <p:spPr>
          <a:xfrm flipH="1">
            <a:off x="623474" y="475299"/>
            <a:ext cx="522" cy="7992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5893683C-C5BC-40E4-8324-4F653767B8DA}"/>
              </a:ext>
            </a:extLst>
          </p:cNvPr>
          <p:cNvCxnSpPr>
            <a:cxnSpLocks/>
          </p:cNvCxnSpPr>
          <p:nvPr/>
        </p:nvCxnSpPr>
        <p:spPr>
          <a:xfrm>
            <a:off x="623474" y="1274578"/>
            <a:ext cx="34095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57C4CCB-C903-426A-838D-AF0257393F17}"/>
              </a:ext>
            </a:extLst>
          </p:cNvPr>
          <p:cNvCxnSpPr>
            <a:cxnSpLocks/>
          </p:cNvCxnSpPr>
          <p:nvPr/>
        </p:nvCxnSpPr>
        <p:spPr>
          <a:xfrm>
            <a:off x="623996" y="475299"/>
            <a:ext cx="78880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5"/>
          <p:cNvSpPr txBox="1">
            <a:spLocks/>
          </p:cNvSpPr>
          <p:nvPr/>
        </p:nvSpPr>
        <p:spPr>
          <a:xfrm>
            <a:off x="803563" y="593125"/>
            <a:ext cx="7830074" cy="60562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Увеличение</a:t>
            </a:r>
          </a:p>
        </p:txBody>
      </p:sp>
      <p:pic>
        <p:nvPicPr>
          <p:cNvPr id="10" name="Picture 2" descr="Plot of Images Generated With a Random Zoom Augmentation">
            <a:extLst>
              <a:ext uri="{FF2B5EF4-FFF2-40B4-BE49-F238E27FC236}">
                <a16:creationId xmlns:a16="http://schemas.microsoft.com/office/drawing/2014/main" id="{31D70180-679D-4B34-8D27-149279BA2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7" y="965939"/>
            <a:ext cx="6940064" cy="520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2070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Ц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4037</TotalTime>
  <Words>260</Words>
  <Application>Microsoft Office PowerPoint</Application>
  <PresentationFormat>Произвольный</PresentationFormat>
  <Paragraphs>89</Paragraphs>
  <Slides>30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</vt:lpstr>
      <vt:lpstr>Calibri</vt:lpstr>
      <vt:lpstr>Montserrat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Черкасова Ольга</dc:creator>
  <cp:lastModifiedBy>Павел Пересунько</cp:lastModifiedBy>
  <cp:revision>163</cp:revision>
  <dcterms:created xsi:type="dcterms:W3CDTF">2020-07-15T13:24:42Z</dcterms:created>
  <dcterms:modified xsi:type="dcterms:W3CDTF">2022-04-16T07:00:18Z</dcterms:modified>
</cp:coreProperties>
</file>